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Tomorrow" panose="020B0604020202020204" charset="0"/>
      <p:regular r:id="rId15"/>
    </p:embeddedFont>
    <p:embeddedFont>
      <p:font typeface="Tomorrow Semi Bold" panose="020B0604020202020204" charset="0"/>
      <p:regular r:id="rId16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svg>
</file>

<file path=ppt/media/image6.sv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505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sv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403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INFORME DE PROYECTO PARCIAL 2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32321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Sistema de Gestión de Inventario y Órdenes de Compra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480643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Universidad de las Fuerzas Armadas ESPE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244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Arico Cesar, Herrera Alan, Suquillo Fernando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04254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17 de noviembre de 2025, Sangolquí - Pichincha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3543" y="570309"/>
            <a:ext cx="8517850" cy="6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Descripción General del Sistema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3543" y="1629728"/>
            <a:ext cx="13183314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Este sistema apoya a empresas de importación y distribución nacional, gestionando productos, proveedores, inventario en múltiples bodegas y el ciclo completo de órdenes de compra.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23543" y="2523530"/>
            <a:ext cx="6488311" cy="2017633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5" name="Shape 3"/>
          <p:cNvSpPr/>
          <p:nvPr/>
        </p:nvSpPr>
        <p:spPr>
          <a:xfrm>
            <a:off x="930235" y="2730222"/>
            <a:ext cx="620078" cy="620078"/>
          </a:xfrm>
          <a:prstGeom prst="roundRect">
            <a:avLst>
              <a:gd name="adj" fmla="val 14745057"/>
            </a:avLst>
          </a:prstGeom>
          <a:solidFill>
            <a:srgbClr val="E1E1D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0733" y="2900720"/>
            <a:ext cx="279083" cy="27908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30235" y="3556992"/>
            <a:ext cx="2942868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Catálogo de Productos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30235" y="4003834"/>
            <a:ext cx="607492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Administración integrada de productos.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8546" y="2523530"/>
            <a:ext cx="6488311" cy="2017633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10" name="Shape 7"/>
          <p:cNvSpPr/>
          <p:nvPr/>
        </p:nvSpPr>
        <p:spPr>
          <a:xfrm>
            <a:off x="7625239" y="2730222"/>
            <a:ext cx="620078" cy="620078"/>
          </a:xfrm>
          <a:prstGeom prst="roundRect">
            <a:avLst>
              <a:gd name="adj" fmla="val 14745057"/>
            </a:avLst>
          </a:prstGeom>
          <a:solidFill>
            <a:srgbClr val="E1E1D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95736" y="2900720"/>
            <a:ext cx="279083" cy="27908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25239" y="3556992"/>
            <a:ext cx="3119795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Gestión de Proveedores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7625239" y="4003834"/>
            <a:ext cx="607492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Control de la base de datos de proveedores.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723543" y="4747855"/>
            <a:ext cx="6488311" cy="2017633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15" name="Shape 11"/>
          <p:cNvSpPr/>
          <p:nvPr/>
        </p:nvSpPr>
        <p:spPr>
          <a:xfrm>
            <a:off x="930235" y="4954548"/>
            <a:ext cx="620078" cy="620078"/>
          </a:xfrm>
          <a:prstGeom prst="roundRect">
            <a:avLst>
              <a:gd name="adj" fmla="val 14745057"/>
            </a:avLst>
          </a:prstGeom>
          <a:solidFill>
            <a:srgbClr val="E1E1DF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0733" y="5125045"/>
            <a:ext cx="279083" cy="27908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30235" y="5781318"/>
            <a:ext cx="3061454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Inventario Multibodega</a:t>
            </a:r>
            <a:endParaRPr lang="en-US" sz="2000" dirty="0"/>
          </a:p>
        </p:txBody>
      </p:sp>
      <p:sp>
        <p:nvSpPr>
          <p:cNvPr id="18" name="Text 13"/>
          <p:cNvSpPr/>
          <p:nvPr/>
        </p:nvSpPr>
        <p:spPr>
          <a:xfrm>
            <a:off x="930235" y="6228159"/>
            <a:ext cx="607492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Control de stock en diversas ubicaciones.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7418546" y="4747855"/>
            <a:ext cx="6488311" cy="2017633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20" name="Shape 15"/>
          <p:cNvSpPr/>
          <p:nvPr/>
        </p:nvSpPr>
        <p:spPr>
          <a:xfrm>
            <a:off x="7625239" y="4954548"/>
            <a:ext cx="620078" cy="620078"/>
          </a:xfrm>
          <a:prstGeom prst="roundRect">
            <a:avLst>
              <a:gd name="adj" fmla="val 14745057"/>
            </a:avLst>
          </a:prstGeom>
          <a:solidFill>
            <a:srgbClr val="E1E1DF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95736" y="5125045"/>
            <a:ext cx="279083" cy="279083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25239" y="5781318"/>
            <a:ext cx="2593538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Órdenes de Compra</a:t>
            </a:r>
            <a:endParaRPr lang="en-US" sz="2000" dirty="0"/>
          </a:p>
        </p:txBody>
      </p:sp>
      <p:sp>
        <p:nvSpPr>
          <p:cNvPr id="23" name="Text 17"/>
          <p:cNvSpPr/>
          <p:nvPr/>
        </p:nvSpPr>
        <p:spPr>
          <a:xfrm>
            <a:off x="7625239" y="6228159"/>
            <a:ext cx="607492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Ciclo completo desde creación hasta recepción.</a:t>
            </a:r>
            <a:endParaRPr lang="en-US" sz="1600" dirty="0"/>
          </a:p>
        </p:txBody>
      </p:sp>
      <p:sp>
        <p:nvSpPr>
          <p:cNvPr id="24" name="Text 18"/>
          <p:cNvSpPr/>
          <p:nvPr/>
        </p:nvSpPr>
        <p:spPr>
          <a:xfrm>
            <a:off x="723543" y="6998018"/>
            <a:ext cx="13183314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Facilita la creación, aprobación y recepción de órdenes, actualizando el stock automáticamente. Genera reportes de abastecimiento, como productos críticos e historial de compras.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011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Arquitectura General del Sistema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5882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El sistema se basa en microservicios independientes desarrollados con Java 17 y Spring Boot 3. Cada microservicio tiene su propia base de datos y se comunica mediante APIs RESTful (HTTP y JSON).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026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El sistema se ejecuta en un entorno contenerizado con Docker, asegurando consistencia entre entornos de desarrollo y despliegue.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1007" y="522208"/>
            <a:ext cx="6202561" cy="593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Componentes Principales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151007" y="1590437"/>
            <a:ext cx="3675817" cy="712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Frontend (Interfaz de Usuario)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151007" y="2492573"/>
            <a:ext cx="3675817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Desarrollado en React con TypeScript.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151007" y="3166705"/>
            <a:ext cx="3675817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Permite la interacción del usuario con el sistema.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151007" y="3840837"/>
            <a:ext cx="3675817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 comunica con microservicios vía APIs REST.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151007" y="4638437"/>
            <a:ext cx="3117175" cy="356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Persistencia de Datos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151007" y="5184458"/>
            <a:ext cx="3675817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Cada microservicio tiene su propia base de datos.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151007" y="5858589"/>
            <a:ext cx="3675817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Asegura independencia y encapsulamiento de datos.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10297597" y="1590437"/>
            <a:ext cx="3468886" cy="356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Microservicios Backend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97597" y="2136458"/>
            <a:ext cx="3675817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Implementados con Java y Spring Boot.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10297597" y="2810589"/>
            <a:ext cx="367581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Principales: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10297597" y="3180874"/>
            <a:ext cx="367581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compras-service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10297597" y="3551158"/>
            <a:ext cx="367581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inventario-service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10297597" y="3921443"/>
            <a:ext cx="367581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producto-service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10297597" y="4291727"/>
            <a:ext cx="367581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proveedor-service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10297597" y="4662011"/>
            <a:ext cx="3675817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Cada uno expone su API REST y gestiona su DB.</a:t>
            </a:r>
            <a:endParaRPr lang="en-US" sz="1450" dirty="0"/>
          </a:p>
        </p:txBody>
      </p:sp>
      <p:sp>
        <p:nvSpPr>
          <p:cNvPr id="19" name="Text 16"/>
          <p:cNvSpPr/>
          <p:nvPr/>
        </p:nvSpPr>
        <p:spPr>
          <a:xfrm>
            <a:off x="10297597" y="5459611"/>
            <a:ext cx="3675817" cy="712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Contenedores y Despliegue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10297597" y="6361748"/>
            <a:ext cx="3675817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Todos los servicios y el frontend tienen Dockerfile.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10297597" y="7035879"/>
            <a:ext cx="3675817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Facilita el despliegue en contenedores.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524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694" y="2899886"/>
            <a:ext cx="6587966" cy="538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Descripción de Microservicios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602694" y="3954542"/>
            <a:ext cx="6626423" cy="1548527"/>
          </a:xfrm>
          <a:prstGeom prst="roundRect">
            <a:avLst>
              <a:gd name="adj" fmla="val 7086"/>
            </a:avLst>
          </a:prstGeom>
          <a:solidFill>
            <a:srgbClr val="1D1D1B"/>
          </a:solidFill>
          <a:ln/>
        </p:spPr>
      </p:sp>
      <p:sp>
        <p:nvSpPr>
          <p:cNvPr id="5" name="Shape 2"/>
          <p:cNvSpPr/>
          <p:nvPr/>
        </p:nvSpPr>
        <p:spPr>
          <a:xfrm>
            <a:off x="602694" y="3931682"/>
            <a:ext cx="6626423" cy="91440"/>
          </a:xfrm>
          <a:prstGeom prst="roundRect">
            <a:avLst>
              <a:gd name="adj" fmla="val 28248"/>
            </a:avLst>
          </a:prstGeom>
          <a:solidFill>
            <a:srgbClr val="E1E1DF"/>
          </a:solidFill>
          <a:ln/>
        </p:spPr>
      </p:sp>
      <p:sp>
        <p:nvSpPr>
          <p:cNvPr id="6" name="Shape 3"/>
          <p:cNvSpPr/>
          <p:nvPr/>
        </p:nvSpPr>
        <p:spPr>
          <a:xfrm>
            <a:off x="3657600" y="3696295"/>
            <a:ext cx="516493" cy="516493"/>
          </a:xfrm>
          <a:prstGeom prst="roundRect">
            <a:avLst>
              <a:gd name="adj" fmla="val 177040"/>
            </a:avLst>
          </a:prstGeom>
          <a:solidFill>
            <a:srgbClr val="E1E1DF"/>
          </a:solidFill>
          <a:ln/>
        </p:spPr>
      </p:sp>
      <p:sp>
        <p:nvSpPr>
          <p:cNvPr id="7" name="Text 4"/>
          <p:cNvSpPr/>
          <p:nvPr/>
        </p:nvSpPr>
        <p:spPr>
          <a:xfrm>
            <a:off x="3812500" y="3825359"/>
            <a:ext cx="206573" cy="258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97719" y="4384953"/>
            <a:ext cx="2393394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Servicio de Productos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97719" y="4757261"/>
            <a:ext cx="6236375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Gestiona la información de productos: creación, actualización, consulta y eliminación. Valida existencia y detalles para otros módulos.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7401282" y="3954542"/>
            <a:ext cx="6626423" cy="1548527"/>
          </a:xfrm>
          <a:prstGeom prst="roundRect">
            <a:avLst>
              <a:gd name="adj" fmla="val 7086"/>
            </a:avLst>
          </a:prstGeom>
          <a:solidFill>
            <a:srgbClr val="1D1D1B"/>
          </a:solidFill>
          <a:ln/>
        </p:spPr>
      </p:sp>
      <p:sp>
        <p:nvSpPr>
          <p:cNvPr id="11" name="Shape 8"/>
          <p:cNvSpPr/>
          <p:nvPr/>
        </p:nvSpPr>
        <p:spPr>
          <a:xfrm>
            <a:off x="7401282" y="3931682"/>
            <a:ext cx="6626423" cy="91440"/>
          </a:xfrm>
          <a:prstGeom prst="roundRect">
            <a:avLst>
              <a:gd name="adj" fmla="val 28248"/>
            </a:avLst>
          </a:prstGeom>
          <a:solidFill>
            <a:srgbClr val="E1E1DF"/>
          </a:solidFill>
          <a:ln/>
        </p:spPr>
      </p:sp>
      <p:sp>
        <p:nvSpPr>
          <p:cNvPr id="12" name="Shape 9"/>
          <p:cNvSpPr/>
          <p:nvPr/>
        </p:nvSpPr>
        <p:spPr>
          <a:xfrm>
            <a:off x="10456188" y="3696295"/>
            <a:ext cx="516493" cy="516493"/>
          </a:xfrm>
          <a:prstGeom prst="roundRect">
            <a:avLst>
              <a:gd name="adj" fmla="val 177040"/>
            </a:avLst>
          </a:prstGeom>
          <a:solidFill>
            <a:srgbClr val="E1E1DF"/>
          </a:solidFill>
          <a:ln/>
        </p:spPr>
      </p:sp>
      <p:sp>
        <p:nvSpPr>
          <p:cNvPr id="13" name="Text 10"/>
          <p:cNvSpPr/>
          <p:nvPr/>
        </p:nvSpPr>
        <p:spPr>
          <a:xfrm>
            <a:off x="10611088" y="3825359"/>
            <a:ext cx="206573" cy="258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96307" y="4384953"/>
            <a:ext cx="2665571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Servicio de Proveedores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596307" y="4757261"/>
            <a:ext cx="6236375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Encargado de la gestión integral de proveedores: registro, actualización de información, consulta y eliminación.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602694" y="5933480"/>
            <a:ext cx="6626423" cy="1548527"/>
          </a:xfrm>
          <a:prstGeom prst="roundRect">
            <a:avLst>
              <a:gd name="adj" fmla="val 7086"/>
            </a:avLst>
          </a:prstGeom>
          <a:solidFill>
            <a:srgbClr val="1D1D1B"/>
          </a:solidFill>
          <a:ln/>
        </p:spPr>
      </p:sp>
      <p:sp>
        <p:nvSpPr>
          <p:cNvPr id="17" name="Shape 14"/>
          <p:cNvSpPr/>
          <p:nvPr/>
        </p:nvSpPr>
        <p:spPr>
          <a:xfrm>
            <a:off x="602694" y="5910620"/>
            <a:ext cx="6626423" cy="91440"/>
          </a:xfrm>
          <a:prstGeom prst="roundRect">
            <a:avLst>
              <a:gd name="adj" fmla="val 28248"/>
            </a:avLst>
          </a:prstGeom>
          <a:solidFill>
            <a:srgbClr val="E1E1DF"/>
          </a:solidFill>
          <a:ln/>
        </p:spPr>
      </p:sp>
      <p:sp>
        <p:nvSpPr>
          <p:cNvPr id="18" name="Shape 15"/>
          <p:cNvSpPr/>
          <p:nvPr/>
        </p:nvSpPr>
        <p:spPr>
          <a:xfrm>
            <a:off x="3657600" y="5675233"/>
            <a:ext cx="516493" cy="516493"/>
          </a:xfrm>
          <a:prstGeom prst="roundRect">
            <a:avLst>
              <a:gd name="adj" fmla="val 177040"/>
            </a:avLst>
          </a:prstGeom>
          <a:solidFill>
            <a:srgbClr val="E1E1DF"/>
          </a:solidFill>
          <a:ln/>
        </p:spPr>
      </p:sp>
      <p:sp>
        <p:nvSpPr>
          <p:cNvPr id="19" name="Text 16"/>
          <p:cNvSpPr/>
          <p:nvPr/>
        </p:nvSpPr>
        <p:spPr>
          <a:xfrm>
            <a:off x="3812500" y="5804297"/>
            <a:ext cx="206573" cy="258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97719" y="6363891"/>
            <a:ext cx="2420422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Servicio de Inventario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797719" y="6736199"/>
            <a:ext cx="6236375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Controla y actualiza existencias en almacenes, registra movimientos de entrada/salida y consulta stock disponible.</a:t>
            </a:r>
            <a:endParaRPr lang="en-US" sz="1350" dirty="0"/>
          </a:p>
        </p:txBody>
      </p:sp>
      <p:sp>
        <p:nvSpPr>
          <p:cNvPr id="22" name="Shape 19"/>
          <p:cNvSpPr/>
          <p:nvPr/>
        </p:nvSpPr>
        <p:spPr>
          <a:xfrm>
            <a:off x="7401282" y="5933480"/>
            <a:ext cx="6626423" cy="1548527"/>
          </a:xfrm>
          <a:prstGeom prst="roundRect">
            <a:avLst>
              <a:gd name="adj" fmla="val 7086"/>
            </a:avLst>
          </a:prstGeom>
          <a:solidFill>
            <a:srgbClr val="1D1D1B"/>
          </a:solidFill>
          <a:ln/>
        </p:spPr>
      </p:sp>
      <p:sp>
        <p:nvSpPr>
          <p:cNvPr id="23" name="Shape 20"/>
          <p:cNvSpPr/>
          <p:nvPr/>
        </p:nvSpPr>
        <p:spPr>
          <a:xfrm>
            <a:off x="7401282" y="5910620"/>
            <a:ext cx="6626423" cy="91440"/>
          </a:xfrm>
          <a:prstGeom prst="roundRect">
            <a:avLst>
              <a:gd name="adj" fmla="val 28248"/>
            </a:avLst>
          </a:prstGeom>
          <a:solidFill>
            <a:srgbClr val="E1E1DF"/>
          </a:solidFill>
          <a:ln/>
        </p:spPr>
      </p:sp>
      <p:sp>
        <p:nvSpPr>
          <p:cNvPr id="24" name="Shape 21"/>
          <p:cNvSpPr/>
          <p:nvPr/>
        </p:nvSpPr>
        <p:spPr>
          <a:xfrm>
            <a:off x="10456188" y="5675233"/>
            <a:ext cx="516493" cy="516493"/>
          </a:xfrm>
          <a:prstGeom prst="roundRect">
            <a:avLst>
              <a:gd name="adj" fmla="val 177040"/>
            </a:avLst>
          </a:prstGeom>
          <a:solidFill>
            <a:srgbClr val="E1E1DF"/>
          </a:solidFill>
          <a:ln/>
        </p:spPr>
      </p:sp>
      <p:sp>
        <p:nvSpPr>
          <p:cNvPr id="25" name="Text 22"/>
          <p:cNvSpPr/>
          <p:nvPr/>
        </p:nvSpPr>
        <p:spPr>
          <a:xfrm>
            <a:off x="10611088" y="5804297"/>
            <a:ext cx="206573" cy="258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7596307" y="6363891"/>
            <a:ext cx="3438287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Servicio de Órdenes de Compra</a:t>
            </a:r>
            <a:endParaRPr lang="en-US" sz="1650" dirty="0"/>
          </a:p>
        </p:txBody>
      </p:sp>
      <p:sp>
        <p:nvSpPr>
          <p:cNvPr id="27" name="Text 24"/>
          <p:cNvSpPr/>
          <p:nvPr/>
        </p:nvSpPr>
        <p:spPr>
          <a:xfrm>
            <a:off x="7596307" y="6736199"/>
            <a:ext cx="6236375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Gestiona el ciclo de vida de las órdenes de compra: creación, historial, actualización de estados y asociación de productos/proveedores.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1867" y="616029"/>
            <a:ext cx="6045041" cy="581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Arquitectura del Frontend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51867" y="1477328"/>
            <a:ext cx="7840266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Desarrollado con React y TypeScript, el frontend tiene una arquitectura modular y basada en componentes reutilizables para facilitar el mantenimiento y la escalabilidad.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51867" y="2282547"/>
            <a:ext cx="7840266" cy="1118592"/>
          </a:xfrm>
          <a:prstGeom prst="roundRect">
            <a:avLst>
              <a:gd name="adj" fmla="val 2498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60941" y="2491621"/>
            <a:ext cx="362747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Componentes de Presentación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60941" y="2894171"/>
            <a:ext cx="742211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Muestran información y la interfaz gráfica (Layout, tablas, formularios).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51867" y="3587353"/>
            <a:ext cx="7840266" cy="1416487"/>
          </a:xfrm>
          <a:prstGeom prst="roundRect">
            <a:avLst>
              <a:gd name="adj" fmla="val 1972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60941" y="3796427"/>
            <a:ext cx="2328148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Páginas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60941" y="4198977"/>
            <a:ext cx="7422118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Vistas principales del sistema (Dashboard, Inventario, Productos, Proveedores, Órdenes de Compra).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51867" y="5190053"/>
            <a:ext cx="7840266" cy="1118592"/>
          </a:xfrm>
          <a:prstGeom prst="roundRect">
            <a:avLst>
              <a:gd name="adj" fmla="val 2498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60941" y="5399127"/>
            <a:ext cx="2328148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Servicios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860941" y="5801678"/>
            <a:ext cx="742211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Encapsulan la lógica de comunicación con microservicios backend (APIs REST).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651867" y="6494859"/>
            <a:ext cx="7840266" cy="1118592"/>
          </a:xfrm>
          <a:prstGeom prst="roundRect">
            <a:avLst>
              <a:gd name="adj" fmla="val 2498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60941" y="6703933"/>
            <a:ext cx="2328148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Tipos y Utilidades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860941" y="7106483"/>
            <a:ext cx="742211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Definición de tipos TypeScript y funciones utilitarias para manejo de datos.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5069" y="613410"/>
            <a:ext cx="7586663" cy="1390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Decisiones de Diseño Clave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5069" y="2337792"/>
            <a:ext cx="3682127" cy="3061930"/>
          </a:xfrm>
          <a:prstGeom prst="roundRect">
            <a:avLst>
              <a:gd name="adj" fmla="val 17440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6487478" y="2560201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Microservicios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87478" y="3041333"/>
            <a:ext cx="3237309" cy="1779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Mayor escalabilidad, mantenibilidad y flexibilidad. Permite evolución independiente y mejora la tolerancia a fallos.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69604" y="2337792"/>
            <a:ext cx="3682127" cy="3061930"/>
          </a:xfrm>
          <a:prstGeom prst="roundRect">
            <a:avLst>
              <a:gd name="adj" fmla="val 17440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10392013" y="2560201"/>
            <a:ext cx="2906435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División del Dominio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92013" y="3041333"/>
            <a:ext cx="3237309" cy="2135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Separación en servicios (productos, proveedores, inventario, órdenes de compra) para responsabilidades claras y menor acoplamiento.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65069" y="5622131"/>
            <a:ext cx="7586663" cy="1993940"/>
          </a:xfrm>
          <a:prstGeom prst="roundRect">
            <a:avLst>
              <a:gd name="adj" fmla="val 26781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6487478" y="5844540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Tecnologías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87478" y="6325672"/>
            <a:ext cx="7141845" cy="1067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Java + Spring Boot (backend), React + TypeScript (frontend), Docker (contenerización) y APIs RESTful (comunicación) por robustez y escalabilidad.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4341" y="349091"/>
            <a:ext cx="4729043" cy="396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Mejoras Futuras y Conclusión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444341" y="1063109"/>
            <a:ext cx="1904524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Mejoras Futuras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444341" y="1428155"/>
            <a:ext cx="6715958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Autenticación y autorización.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44341" y="1675567"/>
            <a:ext cx="6715958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Integración con sistemas externos (ERP, facturación).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44341" y="1922978"/>
            <a:ext cx="6715958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Monitoreo y logging avanzado.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44341" y="2170390"/>
            <a:ext cx="6715958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Automatización de pruebas y CI/CD.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44341" y="2417802"/>
            <a:ext cx="6715958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Optimización de UI/UX y accesibilidad.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44341" y="2665214"/>
            <a:ext cx="6715958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Escalabilidad y alta disponibilidad.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44341" y="2912626"/>
            <a:ext cx="6715958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Notificaciones y alertas.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477720" y="1063109"/>
            <a:ext cx="1904524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Conclusión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477720" y="1428155"/>
            <a:ext cx="6715958" cy="406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El sistema de gestión de inventario es una solución moderna, escalable y robusta. La arquitectura de microservicios con Java, Spring Boot, React y Docker ofrece flexibilidad y facilidad de mantenimiento.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470101" y="2388993"/>
            <a:ext cx="6715958" cy="406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Las buenas prácticas en validación, manejo de errores y experiencia de usuario aseguran una solución confiable y satisfactoria. La estructura modular y contenerización facilitan futuras mejoras y escalabilidad.</a:t>
            </a:r>
            <a:endParaRPr lang="en-US" sz="160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5117" y="3581642"/>
            <a:ext cx="6715958" cy="40543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683</Words>
  <Application>Microsoft Office PowerPoint</Application>
  <PresentationFormat>Personalizado</PresentationFormat>
  <Paragraphs>88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Tomorrow Semi Bold</vt:lpstr>
      <vt:lpstr>Tomorrow</vt:lpstr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Janina Zambrano</cp:lastModifiedBy>
  <cp:revision>2</cp:revision>
  <dcterms:created xsi:type="dcterms:W3CDTF">2025-12-17T09:52:21Z</dcterms:created>
  <dcterms:modified xsi:type="dcterms:W3CDTF">2025-12-17T09:53:47Z</dcterms:modified>
</cp:coreProperties>
</file>